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9" r:id="rId4"/>
    <p:sldId id="260" r:id="rId5"/>
    <p:sldId id="263" r:id="rId6"/>
    <p:sldId id="265" r:id="rId7"/>
    <p:sldId id="261" r:id="rId8"/>
    <p:sldId id="262" r:id="rId9"/>
    <p:sldId id="258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AE8294-0A2B-66B5-0F10-DA1A6E94691D}" v="1015" dt="2024-12-11T00:15:27.263"/>
    <p1510:client id="{AFCD4F64-B47B-A43C-F2C9-2C23F113BCC7}" v="292" dt="2024-12-10T18:08:01.8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181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94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753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775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671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680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491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12/10/2024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48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12/10/2024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632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720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4691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12/10/2024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050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88" r:id="rId6"/>
    <p:sldLayoutId id="2147483684" r:id="rId7"/>
    <p:sldLayoutId id="2147483685" r:id="rId8"/>
    <p:sldLayoutId id="2147483686" r:id="rId9"/>
    <p:sldLayoutId id="2147483687" r:id="rId10"/>
    <p:sldLayoutId id="214748368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9E0238D-E295-49BE-9BFE-E9189D69E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5E9A4A-0183-4A3C-B68E-A22927891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5999" cy="6858000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3A48C6C-3CC4-4EE5-A773-EC1EB7F59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  <a:effectLst>
            <a:outerShdw blurRad="596900" dist="330200" dir="8820000" sx="87000" sy="87000" algn="t" rotWithShape="0">
              <a:srgbClr val="000000">
                <a:alpha val="2666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80233" y="2579129"/>
            <a:ext cx="4709550" cy="3433149"/>
          </a:xfrm>
        </p:spPr>
        <p:txBody>
          <a:bodyPr anchor="ctr">
            <a:normAutofit/>
          </a:bodyPr>
          <a:lstStyle/>
          <a:p>
            <a:r>
              <a:rPr lang="en-US" dirty="0"/>
              <a:t>463 Project: Police Arrival Prediction</a:t>
            </a: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0" cy="1874237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4796" y="293427"/>
            <a:ext cx="4452371" cy="1392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By: Sam Axler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38E361-07FC-BEFA-8065-59AD21A752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689" r="24437" b="6250"/>
          <a:stretch/>
        </p:blipFill>
        <p:spPr>
          <a:xfrm>
            <a:off x="20" y="-1"/>
            <a:ext cx="6095978" cy="685799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72DAFA4-5D2E-4391-AD38-B26F579F4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98588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184A5-D1EC-D159-D18B-283144A92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9C0C5-1E81-6371-FABB-8C65DD3CD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en-US" dirty="0"/>
              <a:t>Police have several redacted methodologies for determining arrival timing. This makes it difficult to find a specific time without having insider information.</a:t>
            </a:r>
          </a:p>
          <a:p>
            <a:pPr marL="342900" indent="-342900">
              <a:buChar char="•"/>
            </a:pPr>
            <a:r>
              <a:rPr lang="en-US" dirty="0"/>
              <a:t>For a local estimator, this is as close as I can get without knowing this information.</a:t>
            </a:r>
          </a:p>
          <a:p>
            <a:pPr marL="342900" indent="-342900">
              <a:buChar char="•"/>
            </a:pPr>
            <a:r>
              <a:rPr lang="en-US" dirty="0"/>
              <a:t>Ultimately, I learned a lot about how the Police operate in an emergency from this project, and I hope you learned something as well.</a:t>
            </a:r>
          </a:p>
        </p:txBody>
      </p:sp>
    </p:spTree>
    <p:extLst>
      <p:ext uri="{BB962C8B-B14F-4D97-AF65-F5344CB8AC3E}">
        <p14:creationId xmlns:p14="http://schemas.microsoft.com/office/powerpoint/2010/main" val="432217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AFA33-BCA5-708C-547F-68FE6342F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119569-D4E6-119E-E498-24E58D67D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en-US" dirty="0"/>
              <a:t>When a call is made to the police, there are a variety of factors that decide the urgency of their arrival.</a:t>
            </a:r>
          </a:p>
          <a:p>
            <a:pPr marL="342900" indent="-342900">
              <a:buChar char="•"/>
            </a:pPr>
            <a:r>
              <a:rPr lang="en-US" dirty="0"/>
              <a:t>This project was made both as a way to predict police arrival time for potential future cases, as well as locate and identify those important factors and processes that go into their arrival.</a:t>
            </a:r>
          </a:p>
          <a:p>
            <a:pPr marL="342900" indent="-342900">
              <a:buChar char="•"/>
            </a:pPr>
            <a:r>
              <a:rPr lang="en-US" dirty="0"/>
              <a:t>Understanding how the police operate is essential to understanding how they handle situations, including situations you may find yourself in the future. </a:t>
            </a:r>
          </a:p>
        </p:txBody>
      </p:sp>
    </p:spTree>
    <p:extLst>
      <p:ext uri="{BB962C8B-B14F-4D97-AF65-F5344CB8AC3E}">
        <p14:creationId xmlns:p14="http://schemas.microsoft.com/office/powerpoint/2010/main" val="1277903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99EBD-210F-0D87-8C6E-05894CA66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/>
              <a:t>Categories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D84EC-F1E2-67BB-D6DA-035D091FA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/>
              <a:t>These are the </a:t>
            </a:r>
            <a:r>
              <a:rPr lang="en-US" sz="2400" b="1" dirty="0" err="1"/>
              <a:t>categrories</a:t>
            </a:r>
            <a:r>
              <a:rPr lang="en-US" sz="2400" b="1" dirty="0"/>
              <a:t> I chose to focus on when predicting Police Arrival times:</a:t>
            </a:r>
          </a:p>
          <a:p>
            <a:pPr marL="342900" indent="-342900">
              <a:buChar char="•"/>
            </a:pPr>
            <a:r>
              <a:rPr lang="en-US" dirty="0"/>
              <a:t>Contact Type: [Phone or Email]</a:t>
            </a:r>
          </a:p>
          <a:p>
            <a:pPr marL="342900" indent="-342900">
              <a:buChar char="•"/>
            </a:pPr>
            <a:r>
              <a:rPr lang="en-US" dirty="0"/>
              <a:t>Impact [The reach of the crime/incident.]</a:t>
            </a:r>
          </a:p>
          <a:p>
            <a:pPr marL="342900" indent="-342900">
              <a:buChar char="•"/>
            </a:pPr>
            <a:r>
              <a:rPr lang="en-US" dirty="0"/>
              <a:t>Urgency [How life-threatening the crime/incident is.]</a:t>
            </a:r>
          </a:p>
          <a:p>
            <a:pPr marL="342900" indent="-342900">
              <a:buChar char="•"/>
            </a:pPr>
            <a:r>
              <a:rPr lang="en-US" dirty="0"/>
              <a:t>Time of Call [00:00 to 23:59 in Military Time.]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69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649C91A9-84E7-4BF0-9026-62F01380D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6CD9C6-00C2-5C14-7F1E-A21E4E41B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280872"/>
            <a:ext cx="4230482" cy="2010284"/>
          </a:xfrm>
        </p:spPr>
        <p:txBody>
          <a:bodyPr anchor="b">
            <a:normAutofit/>
          </a:bodyPr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FF4F-76B8-EF22-2960-380FA5C04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3" y="2596344"/>
            <a:ext cx="4230482" cy="352099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lnSpc>
                <a:spcPct val="100000"/>
              </a:lnSpc>
              <a:buChar char="•"/>
            </a:pPr>
            <a:r>
              <a:rPr lang="en-US" sz="1900" dirty="0"/>
              <a:t>Uses a Linear Regression model to try to predict the time it takes for police to arrive.</a:t>
            </a:r>
          </a:p>
          <a:p>
            <a:pPr marL="342900" indent="-342900">
              <a:lnSpc>
                <a:spcPct val="100000"/>
              </a:lnSpc>
              <a:buChar char="•"/>
            </a:pPr>
            <a:r>
              <a:rPr lang="en-US" sz="1900" dirty="0"/>
              <a:t>Time is converted from start-end dates into seconds between the two dates. This gives us a number for the regression model to predict and train off of.</a:t>
            </a:r>
          </a:p>
          <a:p>
            <a:pPr marL="342900" indent="-342900">
              <a:lnSpc>
                <a:spcPct val="100000"/>
              </a:lnSpc>
              <a:buChar char="•"/>
            </a:pPr>
            <a:r>
              <a:rPr lang="en-US" sz="1900" dirty="0"/>
              <a:t>The program takes inputs from the user inside the output terminal. </a:t>
            </a:r>
          </a:p>
          <a:p>
            <a:pPr marL="342900" indent="-342900">
              <a:lnSpc>
                <a:spcPct val="100000"/>
              </a:lnSpc>
              <a:buChar char="•"/>
            </a:pPr>
            <a:endParaRPr lang="en-US" sz="1900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B47378D-AD27-45D0-8C1C-5B1098DCC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32004" y="0"/>
            <a:ext cx="6559995" cy="6858000"/>
          </a:xfrm>
          <a:prstGeom prst="rect">
            <a:avLst/>
          </a:prstGeom>
          <a:ln>
            <a:noFill/>
          </a:ln>
          <a:effectLst>
            <a:outerShdw blurRad="381000" dist="317500" dir="852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diagram of a model output&#10;&#10;Description automatically generated">
            <a:extLst>
              <a:ext uri="{FF2B5EF4-FFF2-40B4-BE49-F238E27FC236}">
                <a16:creationId xmlns:a16="http://schemas.microsoft.com/office/drawing/2014/main" id="{BF0ED92B-05AE-C3F2-3870-518861554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338" y="1287303"/>
            <a:ext cx="4511442" cy="452252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351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F4421-696F-01B8-1AA7-FEAFDFB74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A6297-F328-32D4-BB3F-2235AA243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en-US" dirty="0"/>
              <a:t>The program outputs two times: time until police arrival, and time until </a:t>
            </a:r>
            <a:r>
              <a:rPr lang="en-US" b="1" dirty="0"/>
              <a:t>a case is closed.</a:t>
            </a:r>
            <a:endParaRPr lang="en-US" b="1"/>
          </a:p>
          <a:p>
            <a:pPr marL="342900" indent="-342900">
              <a:buChar char="•"/>
            </a:pPr>
            <a:r>
              <a:rPr lang="en-US" dirty="0"/>
              <a:t>Police intervention is not limited to arrival and arrest/medical assistance. Several days after an incident, the police will continue to look into the case, even if it was simply an accident that led to injury of self.</a:t>
            </a:r>
          </a:p>
          <a:p>
            <a:pPr marL="342900" indent="-342900">
              <a:buChar char="•"/>
            </a:pPr>
            <a:r>
              <a:rPr lang="en-US" dirty="0"/>
              <a:t>The second value is the estimated time it will take for the police to close the case.</a:t>
            </a:r>
          </a:p>
        </p:txBody>
      </p:sp>
    </p:spTree>
    <p:extLst>
      <p:ext uri="{BB962C8B-B14F-4D97-AF65-F5344CB8AC3E}">
        <p14:creationId xmlns:p14="http://schemas.microsoft.com/office/powerpoint/2010/main" val="290924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E7CF7-38C5-2100-0C09-E852E71E4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</a:p>
        </p:txBody>
      </p:sp>
      <p:pic>
        <p:nvPicPr>
          <p:cNvPr id="4" name="ProjectDemo">
            <a:hlinkClick r:id="" action="ppaction://media"/>
            <a:extLst>
              <a:ext uri="{FF2B5EF4-FFF2-40B4-BE49-F238E27FC236}">
                <a16:creationId xmlns:a16="http://schemas.microsoft.com/office/drawing/2014/main" id="{DD4337B6-5239-FEE1-65F5-2FB59D41E4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00425" y="1895475"/>
            <a:ext cx="8686800" cy="48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78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CBDD6-8FEC-E45B-2E6D-14A6E27DC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81C68-E105-90B3-2300-95A67D3FE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pPr algn="ctr"/>
            <a:r>
              <a:rPr lang="en-US" b="1" dirty="0"/>
              <a:t>Urgent Arrival:</a:t>
            </a:r>
          </a:p>
          <a:p>
            <a:pPr algn="ctr"/>
            <a:r>
              <a:rPr lang="en-US" dirty="0"/>
              <a:t>Model Prediction: 16 Minutes, 11 Seconds</a:t>
            </a:r>
          </a:p>
          <a:p>
            <a:pPr algn="ctr"/>
            <a:r>
              <a:rPr lang="en-US" dirty="0"/>
              <a:t>Actual, Philadelphia: 9 Minutes</a:t>
            </a:r>
          </a:p>
          <a:p>
            <a:pPr algn="ctr"/>
            <a:r>
              <a:rPr lang="en-US" b="1" dirty="0"/>
              <a:t>Non-Urgent Arrival:</a:t>
            </a:r>
          </a:p>
          <a:p>
            <a:pPr algn="ctr"/>
            <a:r>
              <a:rPr lang="en-US" dirty="0"/>
              <a:t>Model prediction: 38 Minutes, 12 Seconds.</a:t>
            </a:r>
          </a:p>
          <a:p>
            <a:pPr algn="ctr"/>
            <a:r>
              <a:rPr lang="en-US" dirty="0"/>
              <a:t>Actual, Philadelphia: 15 Minutes</a:t>
            </a:r>
          </a:p>
          <a:p>
            <a:pPr algn="ctr"/>
            <a:endParaRPr lang="en-US" dirty="0"/>
          </a:p>
          <a:p>
            <a:pPr algn="ctr"/>
            <a:r>
              <a:rPr lang="en-US" b="1" dirty="0"/>
              <a:t>There is a discrepancy in the data by about 40-50%. So what happened?</a:t>
            </a:r>
          </a:p>
        </p:txBody>
      </p:sp>
    </p:spTree>
    <p:extLst>
      <p:ext uri="{BB962C8B-B14F-4D97-AF65-F5344CB8AC3E}">
        <p14:creationId xmlns:p14="http://schemas.microsoft.com/office/powerpoint/2010/main" val="1084210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34518-0656-D881-5F6F-61F97D104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Discrepancies: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39100-6CC3-0EC1-0D73-963C36C04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en-US" dirty="0"/>
              <a:t>Arrival time inside Philadelphia may be different to the outskirts of Philadelphia.</a:t>
            </a:r>
          </a:p>
          <a:p>
            <a:pPr marL="342900" indent="-342900">
              <a:buChar char="•"/>
            </a:pPr>
            <a:r>
              <a:rPr lang="en-US" dirty="0"/>
              <a:t>Distance is not taken into account, as the distance to the police station is not apart of the dataset.</a:t>
            </a:r>
          </a:p>
          <a:p>
            <a:pPr marL="342900" indent="-342900">
              <a:buChar char="•"/>
            </a:pPr>
            <a:r>
              <a:rPr lang="en-US" dirty="0"/>
              <a:t>Potentially, the Linear Regression model could be over or underfit.</a:t>
            </a:r>
          </a:p>
          <a:p>
            <a:pPr marL="342900" indent="-342900">
              <a:buChar char="•"/>
            </a:pPr>
            <a:r>
              <a:rPr lang="en-US" dirty="0"/>
              <a:t>Most importantly, the type of crime is not included. </a:t>
            </a:r>
            <a:r>
              <a:rPr lang="en-US" b="1" dirty="0"/>
              <a:t>Why?</a:t>
            </a:r>
          </a:p>
          <a:p>
            <a:pPr marL="342900" indent="-342900"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903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B11C179D-808F-4D23-BAFC-A14C6DCDA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08137D4-4D0A-4ED1-BFB8-97D4A8335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4378" y="2727729"/>
            <a:ext cx="6057620" cy="4130271"/>
          </a:xfrm>
          <a:prstGeom prst="rect">
            <a:avLst/>
          </a:prstGeom>
          <a:ln>
            <a:noFill/>
          </a:ln>
          <a:effectLst>
            <a:outerShdw blurRad="635000" dist="254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CC260F1-CD9A-42C9-8ED4-1C61328D8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727729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E65A24-03FA-C71A-ADAE-80BDC2E18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9967409" cy="1515728"/>
          </a:xfrm>
        </p:spPr>
        <p:txBody>
          <a:bodyPr>
            <a:normAutofit/>
          </a:bodyPr>
          <a:lstStyle/>
          <a:p>
            <a:r>
              <a:rPr lang="en-US" dirty="0"/>
              <a:t>The Blocker: Police </a:t>
            </a:r>
            <a:r>
              <a:rPr lang="en-US" dirty="0" err="1"/>
              <a:t>Categrories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58730-4FAF-EA42-1498-B4A5FB432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980525"/>
            <a:ext cx="4880343" cy="3031390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342900" indent="-342900">
              <a:lnSpc>
                <a:spcPct val="100000"/>
              </a:lnSpc>
              <a:buChar char="•"/>
            </a:pPr>
            <a:r>
              <a:rPr lang="en-US" sz="1700" dirty="0"/>
              <a:t>Quite glaringly, the type of crime is also essential in estimating police arrival time. An ongoing murder would be treated as much more urgent than a potential murder, even though their scope and urgency is just as high.</a:t>
            </a:r>
          </a:p>
          <a:p>
            <a:pPr marL="342900" indent="-342900">
              <a:lnSpc>
                <a:spcPct val="100000"/>
              </a:lnSpc>
              <a:buChar char="•"/>
            </a:pPr>
            <a:r>
              <a:rPr lang="en-US" sz="1700" dirty="0"/>
              <a:t>The issue is the types of crimes that are stored in these datasets are listed as </a:t>
            </a:r>
            <a:r>
              <a:rPr lang="en-US" sz="1700" err="1"/>
              <a:t>Categrories</a:t>
            </a:r>
            <a:r>
              <a:rPr lang="en-US" sz="1700" dirty="0"/>
              <a:t> and </a:t>
            </a:r>
            <a:r>
              <a:rPr lang="en-US" sz="1700" err="1"/>
              <a:t>Subcategrories</a:t>
            </a:r>
            <a:r>
              <a:rPr lang="en-US" sz="1700" dirty="0"/>
              <a:t>, which vary between each police station. Moreover, these </a:t>
            </a:r>
            <a:r>
              <a:rPr lang="en-US" sz="1700"/>
              <a:t>categories</a:t>
            </a:r>
            <a:r>
              <a:rPr lang="en-US" sz="1700" dirty="0"/>
              <a:t> are not public. </a:t>
            </a:r>
          </a:p>
          <a:p>
            <a:pPr marL="342900" indent="-342900">
              <a:lnSpc>
                <a:spcPct val="100000"/>
              </a:lnSpc>
              <a:buChar char="•"/>
            </a:pPr>
            <a:r>
              <a:rPr lang="en-US" sz="1700" dirty="0"/>
              <a:t>I.E, </a:t>
            </a:r>
            <a:r>
              <a:rPr lang="en-US" sz="1700" dirty="0" err="1"/>
              <a:t>Categrory</a:t>
            </a:r>
            <a:r>
              <a:rPr lang="en-US" sz="1700" dirty="0"/>
              <a:t> 26 in Philadelphia may be different from </a:t>
            </a:r>
            <a:r>
              <a:rPr lang="en-US" sz="1700" dirty="0" err="1"/>
              <a:t>Categrory</a:t>
            </a:r>
            <a:r>
              <a:rPr lang="en-US" sz="1700" dirty="0"/>
              <a:t> 27 in the rest of Pennsylvania.</a:t>
            </a:r>
            <a:endParaRPr lang="en-US" dirty="0"/>
          </a:p>
          <a:p>
            <a:pPr marL="342900" indent="-342900">
              <a:lnSpc>
                <a:spcPct val="100000"/>
              </a:lnSpc>
              <a:buChar char="•"/>
            </a:pPr>
            <a:endParaRPr lang="en-US" sz="170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4EDE6D0-EC1C-36A5-BF62-68A823119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9708" y="3787739"/>
            <a:ext cx="4584605" cy="168551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1FF92BA-874E-408A-BFAD-416A7FFE5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7916318"/>
      </p:ext>
    </p:extLst>
  </p:cSld>
  <p:clrMapOvr>
    <a:masterClrMapping/>
  </p:clrMapOvr>
</p:sld>
</file>

<file path=ppt/theme/theme1.xml><?xml version="1.0" encoding="utf-8"?>
<a:theme xmlns:a="http://schemas.openxmlformats.org/drawingml/2006/main" name="BevelVTI">
  <a:themeElements>
    <a:clrScheme name="AnalogousFromRegularSeedLeftStep">
      <a:dk1>
        <a:srgbClr val="000000"/>
      </a:dk1>
      <a:lt1>
        <a:srgbClr val="FFFFFF"/>
      </a:lt1>
      <a:dk2>
        <a:srgbClr val="1B2B31"/>
      </a:dk2>
      <a:lt2>
        <a:srgbClr val="F3F0F0"/>
      </a:lt2>
      <a:accent1>
        <a:srgbClr val="45AFAC"/>
      </a:accent1>
      <a:accent2>
        <a:srgbClr val="3BB17C"/>
      </a:accent2>
      <a:accent3>
        <a:srgbClr val="48B757"/>
      </a:accent3>
      <a:accent4>
        <a:srgbClr val="5CB13B"/>
      </a:accent4>
      <a:accent5>
        <a:srgbClr val="8CAC43"/>
      </a:accent5>
      <a:accent6>
        <a:srgbClr val="B0A23A"/>
      </a:accent6>
      <a:hlink>
        <a:srgbClr val="C2494D"/>
      </a:hlink>
      <a:folHlink>
        <a:srgbClr val="7F7F7F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BevelVTI</vt:lpstr>
      <vt:lpstr>463 Project: Police Arrival Prediction</vt:lpstr>
      <vt:lpstr>Introduction and Importance</vt:lpstr>
      <vt:lpstr>The Categories</vt:lpstr>
      <vt:lpstr>Implementation</vt:lpstr>
      <vt:lpstr>The Output</vt:lpstr>
      <vt:lpstr>Example:</vt:lpstr>
      <vt:lpstr>Results:</vt:lpstr>
      <vt:lpstr>Potential Discrepancies:</vt:lpstr>
      <vt:lpstr>The Blocker: Police Categrories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216</cp:revision>
  <dcterms:created xsi:type="dcterms:W3CDTF">2013-07-15T20:26:40Z</dcterms:created>
  <dcterms:modified xsi:type="dcterms:W3CDTF">2024-12-11T00:15:28Z</dcterms:modified>
</cp:coreProperties>
</file>

<file path=docProps/thumbnail.jpeg>
</file>